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Poppins Ultra-Bold" charset="1" panose="00000900000000000000"/>
      <p:regular r:id="rId16"/>
    </p:embeddedFont>
    <p:embeddedFont>
      <p:font typeface="Playfair Display Heavy" charset="1" panose="00000A00000000000000"/>
      <p:regular r:id="rId17"/>
    </p:embeddedFont>
    <p:embeddedFont>
      <p:font typeface="Poppins" charset="1" panose="00000500000000000000"/>
      <p:regular r:id="rId18"/>
    </p:embeddedFont>
    <p:embeddedFont>
      <p:font typeface="Arimo Bold" charset="1" panose="020B0704020202020204"/>
      <p:regular r:id="rId19"/>
    </p:embeddedFont>
    <p:embeddedFont>
      <p:font typeface="Arimo" charset="1" panose="020B06040202020202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2.png" Type="http://schemas.openxmlformats.org/officeDocument/2006/relationships/image"/><Relationship Id="rId5" Target="../media/image3.sv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Relationship Id="rId8" Target="../media/image10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6.png" Type="http://schemas.openxmlformats.org/officeDocument/2006/relationships/image"/><Relationship Id="rId6" Target="../media/image7.svg" Type="http://schemas.openxmlformats.org/officeDocument/2006/relationships/image"/><Relationship Id="rId7" Target="../media/image1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../media/image15.jpeg" Type="http://schemas.openxmlformats.org/officeDocument/2006/relationships/image"/><Relationship Id="rId7" Target="../media/image12.jpeg" Type="http://schemas.openxmlformats.org/officeDocument/2006/relationships/image"/><Relationship Id="rId8" Target="../media/image1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8389616"/>
            <a:ext cx="5909672" cy="5909672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992247" y="-3909439"/>
            <a:ext cx="7818878" cy="781887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368517" y="1353515"/>
            <a:ext cx="6099213" cy="7579970"/>
            <a:chOff x="0" y="0"/>
            <a:chExt cx="5108702" cy="634898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108702" cy="6348984"/>
            </a:xfrm>
            <a:custGeom>
              <a:avLst/>
              <a:gdLst/>
              <a:ahLst/>
              <a:cxnLst/>
              <a:rect r="r" b="b" t="t" l="l"/>
              <a:pathLst>
                <a:path h="6348984" w="5108702">
                  <a:moveTo>
                    <a:pt x="5108702" y="2554351"/>
                  </a:moveTo>
                  <a:lnTo>
                    <a:pt x="5108702" y="3794506"/>
                  </a:lnTo>
                  <a:cubicBezTo>
                    <a:pt x="5108702" y="5205222"/>
                    <a:pt x="3965067" y="6348857"/>
                    <a:pt x="2554351" y="6348857"/>
                  </a:cubicBezTo>
                  <a:cubicBezTo>
                    <a:pt x="1143635" y="6348984"/>
                    <a:pt x="0" y="5205349"/>
                    <a:pt x="0" y="3794506"/>
                  </a:cubicBezTo>
                  <a:lnTo>
                    <a:pt x="0" y="2554351"/>
                  </a:lnTo>
                  <a:cubicBezTo>
                    <a:pt x="0" y="1143635"/>
                    <a:pt x="1143635" y="0"/>
                    <a:pt x="2554351" y="0"/>
                  </a:cubicBezTo>
                  <a:cubicBezTo>
                    <a:pt x="3965067" y="0"/>
                    <a:pt x="5108702" y="1143635"/>
                    <a:pt x="5108702" y="2554351"/>
                  </a:cubicBezTo>
                  <a:close/>
                </a:path>
              </a:pathLst>
            </a:custGeom>
            <a:blipFill>
              <a:blip r:embed="rId2"/>
              <a:stretch>
                <a:fillRect l="-40265" t="0" r="-40265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8124607" y="-3236625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6" y="0"/>
                </a:lnTo>
                <a:lnTo>
                  <a:pt x="5313976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2293837" y="8237573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7" y="0"/>
                </a:lnTo>
                <a:lnTo>
                  <a:pt x="5313977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28700" y="3900488"/>
            <a:ext cx="2788536" cy="2129428"/>
          </a:xfrm>
          <a:custGeom>
            <a:avLst/>
            <a:gdLst/>
            <a:ahLst/>
            <a:cxnLst/>
            <a:rect r="r" b="b" t="t" l="l"/>
            <a:pathLst>
              <a:path h="2129428" w="2788536">
                <a:moveTo>
                  <a:pt x="0" y="0"/>
                </a:moveTo>
                <a:lnTo>
                  <a:pt x="2788536" y="0"/>
                </a:lnTo>
                <a:lnTo>
                  <a:pt x="2788536" y="2129428"/>
                </a:lnTo>
                <a:lnTo>
                  <a:pt x="0" y="21294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3" id="13"/>
          <p:cNvSpPr/>
          <p:nvPr/>
        </p:nvSpPr>
        <p:spPr>
          <a:xfrm rot="0">
            <a:off x="7962328" y="7482216"/>
            <a:ext cx="2908433" cy="0"/>
          </a:xfrm>
          <a:prstGeom prst="line">
            <a:avLst/>
          </a:prstGeom>
          <a:ln cap="flat" w="19050">
            <a:solidFill>
              <a:srgbClr val="D47B6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9922181" y="8761091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0" y="0"/>
                </a:moveTo>
                <a:lnTo>
                  <a:pt x="2892672" y="0"/>
                </a:lnTo>
                <a:lnTo>
                  <a:pt x="2892672" y="4276800"/>
                </a:lnTo>
                <a:lnTo>
                  <a:pt x="0" y="4276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true" rot="0">
            <a:off x="65304" y="-1840955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0" y="4276800"/>
                </a:moveTo>
                <a:lnTo>
                  <a:pt x="2892672" y="4276800"/>
                </a:lnTo>
                <a:lnTo>
                  <a:pt x="2892672" y="0"/>
                </a:lnTo>
                <a:lnTo>
                  <a:pt x="0" y="0"/>
                </a:lnTo>
                <a:lnTo>
                  <a:pt x="0" y="427680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0">
            <a:off x="4203211" y="7083287"/>
            <a:ext cx="3363707" cy="797859"/>
            <a:chOff x="0" y="0"/>
            <a:chExt cx="1713348" cy="4064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713348" cy="406400"/>
            </a:xfrm>
            <a:custGeom>
              <a:avLst/>
              <a:gdLst/>
              <a:ahLst/>
              <a:cxnLst/>
              <a:rect r="r" b="b" t="t" l="l"/>
              <a:pathLst>
                <a:path h="406400" w="1713348">
                  <a:moveTo>
                    <a:pt x="1510148" y="0"/>
                  </a:moveTo>
                  <a:cubicBezTo>
                    <a:pt x="1622372" y="0"/>
                    <a:pt x="1713348" y="90976"/>
                    <a:pt x="1713348" y="203200"/>
                  </a:cubicBezTo>
                  <a:cubicBezTo>
                    <a:pt x="1713348" y="315424"/>
                    <a:pt x="1622372" y="406400"/>
                    <a:pt x="151014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D47B67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1713348" cy="4635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38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FFFFFF"/>
                  </a:solidFill>
                  <a:latin typeface="Poppins Ultra-Bold"/>
                  <a:ea typeface="Poppins Ultra-Bold"/>
                  <a:cs typeface="Poppins Ultra-Bold"/>
                  <a:sym typeface="Poppins Ultra-Bold"/>
                </a:rPr>
                <a:t>by Neelima Rani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4203211" y="3677886"/>
            <a:ext cx="7518233" cy="2352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14"/>
              </a:lnSpc>
            </a:pPr>
            <a:r>
              <a:rPr lang="en-US" sz="8849" spc="-353">
                <a:solidFill>
                  <a:srgbClr val="D47B67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Amazon Sales</a:t>
            </a:r>
          </a:p>
          <a:p>
            <a:pPr algn="l">
              <a:lnSpc>
                <a:spcPts val="9114"/>
              </a:lnSpc>
            </a:pPr>
            <a:r>
              <a:rPr lang="en-US" sz="8849" spc="-353">
                <a:solidFill>
                  <a:srgbClr val="D47B67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Analysis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203211" y="6233360"/>
            <a:ext cx="6311263" cy="4413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69"/>
              </a:lnSpc>
            </a:pPr>
            <a:r>
              <a:rPr lang="en-US" sz="3077" spc="-123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Using PowerBi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332205" y="-3909439"/>
            <a:ext cx="7818878" cy="781887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528266" y="-3205414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7" y="0"/>
                </a:lnTo>
                <a:lnTo>
                  <a:pt x="5313977" y="5323835"/>
                </a:lnTo>
                <a:lnTo>
                  <a:pt x="0" y="5323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4983855" y="6080763"/>
            <a:ext cx="7818878" cy="7818878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-770343" y="7716194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6" y="0"/>
                </a:lnTo>
                <a:lnTo>
                  <a:pt x="5313976" y="5323835"/>
                </a:lnTo>
                <a:lnTo>
                  <a:pt x="0" y="5323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true" rot="0">
            <a:off x="0" y="-1437269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0" y="4276800"/>
                </a:moveTo>
                <a:lnTo>
                  <a:pt x="2892672" y="4276800"/>
                </a:lnTo>
                <a:lnTo>
                  <a:pt x="2892672" y="0"/>
                </a:lnTo>
                <a:lnTo>
                  <a:pt x="0" y="0"/>
                </a:lnTo>
                <a:lnTo>
                  <a:pt x="0" y="42768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15395328" y="8148600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2892672" y="0"/>
                </a:moveTo>
                <a:lnTo>
                  <a:pt x="0" y="0"/>
                </a:lnTo>
                <a:lnTo>
                  <a:pt x="0" y="4276800"/>
                </a:lnTo>
                <a:lnTo>
                  <a:pt x="2892672" y="4276800"/>
                </a:lnTo>
                <a:lnTo>
                  <a:pt x="2892672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5531985" y="1493710"/>
            <a:ext cx="3086100" cy="308610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47B67">
                <a:alpha val="31765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43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5826607" y="4109710"/>
            <a:ext cx="6634786" cy="3160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785"/>
              </a:lnSpc>
            </a:pPr>
            <a:r>
              <a:rPr lang="en-US" sz="14372" spc="-574">
                <a:solidFill>
                  <a:srgbClr val="D47B67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7035" y="1231595"/>
            <a:ext cx="3015768" cy="2352299"/>
          </a:xfrm>
          <a:custGeom>
            <a:avLst/>
            <a:gdLst/>
            <a:ahLst/>
            <a:cxnLst/>
            <a:rect r="r" b="b" t="t" l="l"/>
            <a:pathLst>
              <a:path h="2352299" w="3015768">
                <a:moveTo>
                  <a:pt x="0" y="0"/>
                </a:moveTo>
                <a:lnTo>
                  <a:pt x="3015768" y="0"/>
                </a:lnTo>
                <a:lnTo>
                  <a:pt x="3015768" y="2352299"/>
                </a:lnTo>
                <a:lnTo>
                  <a:pt x="0" y="23522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4438" y="3922894"/>
            <a:ext cx="9971370" cy="26031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88"/>
              </a:lnSpc>
            </a:pPr>
            <a:r>
              <a:rPr lang="en-US" sz="5800" spc="-237">
                <a:solidFill>
                  <a:srgbClr val="5A524F"/>
                </a:solidFill>
                <a:latin typeface="Arimo Bold"/>
                <a:ea typeface="Arimo Bold"/>
                <a:cs typeface="Arimo Bold"/>
                <a:sym typeface="Arimo Bold"/>
              </a:rPr>
              <a:t>Objective: </a:t>
            </a:r>
            <a:r>
              <a:rPr lang="en-US" sz="5800" spc="-237">
                <a:solidFill>
                  <a:srgbClr val="5A524F"/>
                </a:solidFill>
                <a:latin typeface="Arimo"/>
                <a:ea typeface="Arimo"/>
                <a:cs typeface="Arimo"/>
                <a:sym typeface="Arimo"/>
              </a:rPr>
              <a:t>Derive actionable insights to support business decision-making and strategy development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2086764" y="-3909439"/>
            <a:ext cx="7818878" cy="781887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-5327882" y="6942494"/>
            <a:ext cx="7818878" cy="781887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8219123" y="-3236625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7" y="0"/>
                </a:lnTo>
                <a:lnTo>
                  <a:pt x="5313977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1114371" y="8577925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7" y="0"/>
                </a:lnTo>
                <a:lnTo>
                  <a:pt x="5313977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true" rot="0">
            <a:off x="4470053" y="-1869055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0" y="4276800"/>
                </a:moveTo>
                <a:lnTo>
                  <a:pt x="2892672" y="4276800"/>
                </a:lnTo>
                <a:lnTo>
                  <a:pt x="2892672" y="0"/>
                </a:lnTo>
                <a:lnTo>
                  <a:pt x="0" y="0"/>
                </a:lnTo>
                <a:lnTo>
                  <a:pt x="0" y="427680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true" flipV="false" rot="0">
            <a:off x="4869883" y="8577925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2892672" y="0"/>
                </a:moveTo>
                <a:lnTo>
                  <a:pt x="0" y="0"/>
                </a:lnTo>
                <a:lnTo>
                  <a:pt x="0" y="4276800"/>
                </a:lnTo>
                <a:lnTo>
                  <a:pt x="2892672" y="4276800"/>
                </a:lnTo>
                <a:lnTo>
                  <a:pt x="2892672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642954" y="2578282"/>
            <a:ext cx="5780291" cy="5780268"/>
            <a:chOff x="0" y="0"/>
            <a:chExt cx="6350000" cy="634997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8"/>
              <a:stretch>
                <a:fillRect l="-18959" t="-62965" r="-14452" b="-37277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2561380" y="6971069"/>
            <a:ext cx="4226957" cy="426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5"/>
              </a:lnSpc>
              <a:spcBef>
                <a:spcPct val="0"/>
              </a:spcBef>
            </a:pPr>
            <a:r>
              <a:rPr lang="en-US" sz="2995" spc="-119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Overview of the analysis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538881" y="-4093263"/>
            <a:ext cx="7818878" cy="781887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734943" y="-3389238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6" y="0"/>
                </a:lnTo>
                <a:lnTo>
                  <a:pt x="5313976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4983855" y="7031666"/>
            <a:ext cx="7818878" cy="7818878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-770343" y="8667097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6" y="0"/>
                </a:lnTo>
                <a:lnTo>
                  <a:pt x="5313976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true" rot="0">
            <a:off x="0" y="-1437269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0" y="4276800"/>
                </a:moveTo>
                <a:lnTo>
                  <a:pt x="2892672" y="4276800"/>
                </a:lnTo>
                <a:lnTo>
                  <a:pt x="2892672" y="0"/>
                </a:lnTo>
                <a:lnTo>
                  <a:pt x="0" y="0"/>
                </a:lnTo>
                <a:lnTo>
                  <a:pt x="0" y="42768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15395328" y="8148600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2892672" y="0"/>
                </a:moveTo>
                <a:lnTo>
                  <a:pt x="0" y="0"/>
                </a:lnTo>
                <a:lnTo>
                  <a:pt x="0" y="4276800"/>
                </a:lnTo>
                <a:lnTo>
                  <a:pt x="2892672" y="4276800"/>
                </a:lnTo>
                <a:lnTo>
                  <a:pt x="2892672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109276" y="5699048"/>
            <a:ext cx="870212" cy="884887"/>
            <a:chOff x="0" y="0"/>
            <a:chExt cx="812800" cy="82650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26507"/>
            </a:xfrm>
            <a:custGeom>
              <a:avLst/>
              <a:gdLst/>
              <a:ahLst/>
              <a:cxnLst/>
              <a:rect r="r" b="b" t="t" l="l"/>
              <a:pathLst>
                <a:path h="826507" w="812800">
                  <a:moveTo>
                    <a:pt x="406400" y="0"/>
                  </a:moveTo>
                  <a:cubicBezTo>
                    <a:pt x="181951" y="0"/>
                    <a:pt x="0" y="185020"/>
                    <a:pt x="0" y="413254"/>
                  </a:cubicBezTo>
                  <a:cubicBezTo>
                    <a:pt x="0" y="641487"/>
                    <a:pt x="181951" y="826507"/>
                    <a:pt x="406400" y="826507"/>
                  </a:cubicBezTo>
                  <a:cubicBezTo>
                    <a:pt x="630849" y="826507"/>
                    <a:pt x="812800" y="641487"/>
                    <a:pt x="812800" y="413254"/>
                  </a:cubicBezTo>
                  <a:cubicBezTo>
                    <a:pt x="812800" y="18502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47B6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0810"/>
              <a:ext cx="660400" cy="7382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FFFFFF"/>
                  </a:solidFill>
                  <a:latin typeface="Poppins Ultra-Bold"/>
                  <a:ea typeface="Poppins Ultra-Bold"/>
                  <a:cs typeface="Poppins Ultra-Bold"/>
                  <a:sym typeface="Poppins Ultra-Bold"/>
                </a:rPr>
                <a:t>01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278798" y="5602567"/>
            <a:ext cx="870212" cy="884887"/>
            <a:chOff x="0" y="0"/>
            <a:chExt cx="812800" cy="82650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26507"/>
            </a:xfrm>
            <a:custGeom>
              <a:avLst/>
              <a:gdLst/>
              <a:ahLst/>
              <a:cxnLst/>
              <a:rect r="r" b="b" t="t" l="l"/>
              <a:pathLst>
                <a:path h="826507" w="812800">
                  <a:moveTo>
                    <a:pt x="406400" y="0"/>
                  </a:moveTo>
                  <a:cubicBezTo>
                    <a:pt x="181951" y="0"/>
                    <a:pt x="0" y="185020"/>
                    <a:pt x="0" y="413254"/>
                  </a:cubicBezTo>
                  <a:cubicBezTo>
                    <a:pt x="0" y="641487"/>
                    <a:pt x="181951" y="826507"/>
                    <a:pt x="406400" y="826507"/>
                  </a:cubicBezTo>
                  <a:cubicBezTo>
                    <a:pt x="630849" y="826507"/>
                    <a:pt x="812800" y="641487"/>
                    <a:pt x="812800" y="413254"/>
                  </a:cubicBezTo>
                  <a:cubicBezTo>
                    <a:pt x="812800" y="18502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47B67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10810"/>
              <a:ext cx="660400" cy="7382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FFFFFF"/>
                  </a:solidFill>
                  <a:latin typeface="Poppins Ultra-Bold"/>
                  <a:ea typeface="Poppins Ultra-Bold"/>
                  <a:cs typeface="Poppins Ultra-Bold"/>
                  <a:sym typeface="Poppins Ultra-Bold"/>
                </a:rPr>
                <a:t>03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109276" y="6754966"/>
            <a:ext cx="870212" cy="884887"/>
            <a:chOff x="0" y="0"/>
            <a:chExt cx="812800" cy="82650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26507"/>
            </a:xfrm>
            <a:custGeom>
              <a:avLst/>
              <a:gdLst/>
              <a:ahLst/>
              <a:cxnLst/>
              <a:rect r="r" b="b" t="t" l="l"/>
              <a:pathLst>
                <a:path h="826507" w="812800">
                  <a:moveTo>
                    <a:pt x="406400" y="0"/>
                  </a:moveTo>
                  <a:cubicBezTo>
                    <a:pt x="181951" y="0"/>
                    <a:pt x="0" y="185020"/>
                    <a:pt x="0" y="413254"/>
                  </a:cubicBezTo>
                  <a:cubicBezTo>
                    <a:pt x="0" y="641487"/>
                    <a:pt x="181951" y="826507"/>
                    <a:pt x="406400" y="826507"/>
                  </a:cubicBezTo>
                  <a:cubicBezTo>
                    <a:pt x="630849" y="826507"/>
                    <a:pt x="812800" y="641487"/>
                    <a:pt x="812800" y="413254"/>
                  </a:cubicBezTo>
                  <a:cubicBezTo>
                    <a:pt x="812800" y="18502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47B67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10810"/>
              <a:ext cx="660400" cy="7382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FFFFFF"/>
                  </a:solidFill>
                  <a:latin typeface="Poppins Ultra-Bold"/>
                  <a:ea typeface="Poppins Ultra-Bold"/>
                  <a:cs typeface="Poppins Ultra-Bold"/>
                  <a:sym typeface="Poppins Ultra-Bold"/>
                </a:rPr>
                <a:t>02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9278798" y="6641309"/>
            <a:ext cx="870212" cy="884887"/>
            <a:chOff x="0" y="0"/>
            <a:chExt cx="812800" cy="826507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26507"/>
            </a:xfrm>
            <a:custGeom>
              <a:avLst/>
              <a:gdLst/>
              <a:ahLst/>
              <a:cxnLst/>
              <a:rect r="r" b="b" t="t" l="l"/>
              <a:pathLst>
                <a:path h="826507" w="812800">
                  <a:moveTo>
                    <a:pt x="406400" y="0"/>
                  </a:moveTo>
                  <a:cubicBezTo>
                    <a:pt x="181951" y="0"/>
                    <a:pt x="0" y="185020"/>
                    <a:pt x="0" y="413254"/>
                  </a:cubicBezTo>
                  <a:cubicBezTo>
                    <a:pt x="0" y="641487"/>
                    <a:pt x="181951" y="826507"/>
                    <a:pt x="406400" y="826507"/>
                  </a:cubicBezTo>
                  <a:cubicBezTo>
                    <a:pt x="630849" y="826507"/>
                    <a:pt x="812800" y="641487"/>
                    <a:pt x="812800" y="413254"/>
                  </a:cubicBezTo>
                  <a:cubicBezTo>
                    <a:pt x="812800" y="18502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47B67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10810"/>
              <a:ext cx="660400" cy="7382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FFFFFF"/>
                  </a:solidFill>
                  <a:latin typeface="Poppins Ultra-Bold"/>
                  <a:ea typeface="Poppins Ultra-Bold"/>
                  <a:cs typeface="Poppins Ultra-Bold"/>
                  <a:sym typeface="Poppins Ultra-Bold"/>
                </a:rPr>
                <a:t>04</a:t>
              </a: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2109276" y="2828113"/>
            <a:ext cx="12939643" cy="1182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57"/>
              </a:lnSpc>
            </a:pPr>
            <a:r>
              <a:rPr lang="en-US" sz="8793" spc="-351">
                <a:solidFill>
                  <a:srgbClr val="D47B67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 Key Objectives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3327971" y="5910795"/>
            <a:ext cx="4849214" cy="765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795" spc="-111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Analyze sales performance across different cities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497493" y="5675146"/>
            <a:ext cx="4849214" cy="765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795" spc="-111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Identify patterns and trends in order data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3327971" y="6914236"/>
            <a:ext cx="5064862" cy="765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795" spc="-111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Examine user activity and growth trends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497493" y="6663745"/>
            <a:ext cx="5950827" cy="765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  <a:r>
              <a:rPr lang="en-US" sz="2795" spc="-111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Provide actionable insights for business improvement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086764" y="-3909439"/>
            <a:ext cx="7818878" cy="781887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327882" y="6942494"/>
            <a:ext cx="7818878" cy="781887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8219123" y="-3236625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7" y="0"/>
                </a:lnTo>
                <a:lnTo>
                  <a:pt x="5313977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4371" y="8577925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7" y="0"/>
                </a:lnTo>
                <a:lnTo>
                  <a:pt x="5313977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true" rot="0">
            <a:off x="4470053" y="-1869055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0" y="4276800"/>
                </a:moveTo>
                <a:lnTo>
                  <a:pt x="2892672" y="4276800"/>
                </a:lnTo>
                <a:lnTo>
                  <a:pt x="2892672" y="0"/>
                </a:lnTo>
                <a:lnTo>
                  <a:pt x="0" y="0"/>
                </a:lnTo>
                <a:lnTo>
                  <a:pt x="0" y="42768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4869883" y="8577925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2892672" y="0"/>
                </a:moveTo>
                <a:lnTo>
                  <a:pt x="0" y="0"/>
                </a:lnTo>
                <a:lnTo>
                  <a:pt x="0" y="4276800"/>
                </a:lnTo>
                <a:lnTo>
                  <a:pt x="2892672" y="4276800"/>
                </a:lnTo>
                <a:lnTo>
                  <a:pt x="2892672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3130677" y="4912782"/>
            <a:ext cx="3371196" cy="3371196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47B67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104775"/>
              <a:ext cx="660400" cy="631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4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671749" y="2407745"/>
            <a:ext cx="7191489" cy="4314893"/>
            <a:chOff x="0" y="0"/>
            <a:chExt cx="6350000" cy="381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3810000"/>
            </a:xfrm>
            <a:custGeom>
              <a:avLst/>
              <a:gdLst/>
              <a:ahLst/>
              <a:cxnLst/>
              <a:rect r="r" b="b" t="t" l="l"/>
              <a:pathLst>
                <a:path h="3810000" w="6350000">
                  <a:moveTo>
                    <a:pt x="0" y="3175000"/>
                  </a:moveTo>
                  <a:lnTo>
                    <a:pt x="0" y="635000"/>
                  </a:lnTo>
                  <a:cubicBezTo>
                    <a:pt x="0" y="284480"/>
                    <a:pt x="284480" y="0"/>
                    <a:pt x="635000" y="0"/>
                  </a:cubicBezTo>
                  <a:lnTo>
                    <a:pt x="5715000" y="0"/>
                  </a:lnTo>
                  <a:cubicBezTo>
                    <a:pt x="6065520" y="0"/>
                    <a:pt x="6350000" y="284480"/>
                    <a:pt x="6350000" y="635000"/>
                  </a:cubicBezTo>
                  <a:lnTo>
                    <a:pt x="6350000" y="3175000"/>
                  </a:lnTo>
                  <a:cubicBezTo>
                    <a:pt x="6350000" y="3525520"/>
                    <a:pt x="6065520" y="3810000"/>
                    <a:pt x="5715000" y="3810000"/>
                  </a:cubicBezTo>
                  <a:lnTo>
                    <a:pt x="635000" y="3810000"/>
                  </a:lnTo>
                  <a:cubicBezTo>
                    <a:pt x="284480" y="3810000"/>
                    <a:pt x="0" y="3525520"/>
                    <a:pt x="0" y="3175000"/>
                  </a:cubicBezTo>
                  <a:close/>
                </a:path>
              </a:pathLst>
            </a:custGeom>
            <a:blipFill>
              <a:blip r:embed="rId6"/>
              <a:stretch>
                <a:fillRect l="0" t="-33333" r="0" b="-33333"/>
              </a:stretch>
            </a:blip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2109276" y="3114885"/>
            <a:ext cx="7034724" cy="2867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2"/>
              </a:lnSpc>
            </a:pPr>
            <a:r>
              <a:rPr lang="en-US" sz="6293" spc="-251">
                <a:solidFill>
                  <a:srgbClr val="D47B67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Sales Performance</a:t>
            </a:r>
          </a:p>
          <a:p>
            <a:pPr algn="l">
              <a:lnSpc>
                <a:spcPts val="6688"/>
              </a:lnSpc>
            </a:pPr>
          </a:p>
          <a:p>
            <a:pPr algn="l">
              <a:lnSpc>
                <a:spcPts val="9057"/>
              </a:lnSpc>
            </a:pPr>
          </a:p>
        </p:txBody>
      </p:sp>
      <p:sp>
        <p:nvSpPr>
          <p:cNvPr name="TextBox 18" id="18"/>
          <p:cNvSpPr txBox="true"/>
          <p:nvPr/>
        </p:nvSpPr>
        <p:spPr>
          <a:xfrm rot="0">
            <a:off x="2109276" y="4639898"/>
            <a:ext cx="5253449" cy="899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4"/>
              </a:lnSpc>
            </a:pPr>
            <a:r>
              <a:rPr lang="en-US" sz="3295" spc="-131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Total Sales: ,₹ 987  increase</a:t>
            </a:r>
          </a:p>
          <a:p>
            <a:pPr algn="l">
              <a:lnSpc>
                <a:spcPts val="3394"/>
              </a:lnSpc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2109276" y="5614047"/>
            <a:ext cx="5675062" cy="899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94"/>
              </a:lnSpc>
            </a:pPr>
            <a:r>
              <a:rPr lang="en-US" sz="3295" spc="-131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Top Performing Cities: Cities Triupathi ,Bengaluru,Pune 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76111" y="-4484146"/>
            <a:ext cx="7818878" cy="781887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42592" y="4143179"/>
            <a:ext cx="5670450" cy="1000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9"/>
              </a:lnSpc>
            </a:pPr>
            <a:r>
              <a:rPr lang="en-US" sz="7407" spc="-296">
                <a:solidFill>
                  <a:srgbClr val="D47B67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User Activity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-5327882" y="6942494"/>
            <a:ext cx="7818878" cy="7818878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219123" y="-3236625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7" y="0"/>
                </a:lnTo>
                <a:lnTo>
                  <a:pt x="5313977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1114371" y="8577925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7" y="0"/>
                </a:lnTo>
                <a:lnTo>
                  <a:pt x="5313977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true" rot="0">
            <a:off x="4470053" y="-1869055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0" y="4276800"/>
                </a:moveTo>
                <a:lnTo>
                  <a:pt x="2892672" y="4276800"/>
                </a:lnTo>
                <a:lnTo>
                  <a:pt x="2892672" y="0"/>
                </a:lnTo>
                <a:lnTo>
                  <a:pt x="0" y="0"/>
                </a:lnTo>
                <a:lnTo>
                  <a:pt x="0" y="42768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4575742" y="8369004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2892672" y="0"/>
                </a:moveTo>
                <a:lnTo>
                  <a:pt x="0" y="0"/>
                </a:lnTo>
                <a:lnTo>
                  <a:pt x="0" y="4276800"/>
                </a:lnTo>
                <a:lnTo>
                  <a:pt x="2892672" y="4276800"/>
                </a:lnTo>
                <a:lnTo>
                  <a:pt x="2892672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3951987" y="2660719"/>
            <a:ext cx="4087316" cy="4513386"/>
            <a:chOff x="0" y="0"/>
            <a:chExt cx="5449755" cy="6017848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6"/>
            <a:srcRect l="38930" t="0" r="0" b="0"/>
            <a:stretch>
              <a:fillRect/>
            </a:stretch>
          </p:blipFill>
          <p:spPr>
            <a:xfrm flipH="false" flipV="false">
              <a:off x="0" y="0"/>
              <a:ext cx="5449755" cy="6017848"/>
            </a:xfrm>
            <a:prstGeom prst="rect">
              <a:avLst/>
            </a:prstGeom>
          </p:spPr>
        </p:pic>
      </p:grpSp>
      <p:sp>
        <p:nvSpPr>
          <p:cNvPr name="AutoShape 15" id="15"/>
          <p:cNvSpPr/>
          <p:nvPr/>
        </p:nvSpPr>
        <p:spPr>
          <a:xfrm rot="-5400000">
            <a:off x="5138867" y="5300778"/>
            <a:ext cx="4100774" cy="0"/>
          </a:xfrm>
          <a:prstGeom prst="line">
            <a:avLst/>
          </a:prstGeom>
          <a:ln cap="flat" w="28575">
            <a:solidFill>
              <a:srgbClr val="D47B6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6" id="16"/>
          <p:cNvSpPr txBox="true"/>
          <p:nvPr/>
        </p:nvSpPr>
        <p:spPr>
          <a:xfrm rot="0">
            <a:off x="7362725" y="4076811"/>
            <a:ext cx="5513964" cy="120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5"/>
              </a:lnSpc>
            </a:pPr>
            <a:r>
              <a:rPr lang="en-US" sz="2995" spc="-119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Active Users are 78K </a:t>
            </a:r>
          </a:p>
          <a:p>
            <a:pPr algn="l">
              <a:lnSpc>
                <a:spcPts val="3085"/>
              </a:lnSpc>
            </a:pPr>
            <a:r>
              <a:rPr lang="en-US" sz="2995" spc="-119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Gain Users :12k</a:t>
            </a:r>
          </a:p>
          <a:p>
            <a:pPr algn="l">
              <a:lnSpc>
                <a:spcPts val="3085"/>
              </a:lnSpc>
            </a:pPr>
            <a:r>
              <a:rPr lang="en-US" sz="2995" spc="-119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Loss Users:38k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64381" y="5468149"/>
            <a:ext cx="5670450" cy="19645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9"/>
              </a:lnSpc>
            </a:pPr>
            <a:r>
              <a:rPr lang="en-US" sz="7407" spc="-296">
                <a:solidFill>
                  <a:srgbClr val="D47B67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 City Performance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189254" y="5846670"/>
            <a:ext cx="6084468" cy="2379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646696" indent="-323348" lvl="1">
              <a:lnSpc>
                <a:spcPts val="3085"/>
              </a:lnSpc>
              <a:buFont typeface="Arial"/>
              <a:buChar char="•"/>
            </a:pPr>
            <a:r>
              <a:rPr lang="en-US" sz="2995" spc="-119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wise Analysis: Growth in cities Lingampali, Madhapur Hyderabad</a:t>
            </a:r>
          </a:p>
          <a:p>
            <a:pPr algn="ctr" marL="646696" indent="-323348" lvl="1">
              <a:lnSpc>
                <a:spcPts val="3085"/>
              </a:lnSpc>
              <a:buFont typeface="Arial"/>
              <a:buChar char="•"/>
            </a:pPr>
            <a:r>
              <a:rPr lang="en-US" sz="2995" spc="-119">
                <a:solidFill>
                  <a:srgbClr val="5A524F"/>
                </a:solidFill>
                <a:latin typeface="Poppins"/>
                <a:ea typeface="Poppins"/>
                <a:cs typeface="Poppins"/>
                <a:sym typeface="Poppins"/>
              </a:rPr>
              <a:t>Sales Trends: Peak in year  2019 (414M% of total sales)</a:t>
            </a:r>
          </a:p>
          <a:p>
            <a:pPr algn="ctr">
              <a:lnSpc>
                <a:spcPts val="308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7749926" cy="7726347"/>
            <a:chOff x="0" y="0"/>
            <a:chExt cx="10333235" cy="1030179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21098" r="0" b="4130"/>
            <a:stretch>
              <a:fillRect/>
            </a:stretch>
          </p:blipFill>
          <p:spPr>
            <a:xfrm flipH="false" flipV="false">
              <a:off x="0" y="0"/>
              <a:ext cx="10333235" cy="10301795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1981467" y="-4681119"/>
            <a:ext cx="7818878" cy="781887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303590" y="4364542"/>
            <a:ext cx="5670450" cy="2928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29"/>
              </a:lnSpc>
            </a:pPr>
            <a:r>
              <a:rPr lang="en-US" sz="7407" spc="-296">
                <a:solidFill>
                  <a:srgbClr val="D47B67"/>
                </a:solidFill>
                <a:latin typeface="Playfair Display Heavy"/>
                <a:ea typeface="Playfair Display Heavy"/>
                <a:cs typeface="Playfair Display Heavy"/>
                <a:sym typeface="Playfair Display Heavy"/>
              </a:rPr>
              <a:t>When do you need this guide?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-5046370" y="6942494"/>
            <a:ext cx="7818878" cy="7818878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324479" y="-3236625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6" y="0"/>
                </a:lnTo>
                <a:lnTo>
                  <a:pt x="5313976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832859" y="8577925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7" y="0"/>
                </a:lnTo>
                <a:lnTo>
                  <a:pt x="5313977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true" rot="0">
            <a:off x="6022078" y="-1869055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0" y="4276800"/>
                </a:moveTo>
                <a:lnTo>
                  <a:pt x="2892672" y="4276800"/>
                </a:lnTo>
                <a:lnTo>
                  <a:pt x="2892672" y="0"/>
                </a:lnTo>
                <a:lnTo>
                  <a:pt x="0" y="0"/>
                </a:lnTo>
                <a:lnTo>
                  <a:pt x="0" y="427680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true" flipV="false" rot="0">
            <a:off x="4857254" y="8369004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2892672" y="0"/>
                </a:moveTo>
                <a:lnTo>
                  <a:pt x="0" y="0"/>
                </a:lnTo>
                <a:lnTo>
                  <a:pt x="0" y="4276800"/>
                </a:lnTo>
                <a:lnTo>
                  <a:pt x="2892672" y="4276800"/>
                </a:lnTo>
                <a:lnTo>
                  <a:pt x="2892672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5" id="15"/>
          <p:cNvSpPr/>
          <p:nvPr/>
        </p:nvSpPr>
        <p:spPr>
          <a:xfrm rot="-5400000">
            <a:off x="10195912" y="5697368"/>
            <a:ext cx="3052596" cy="0"/>
          </a:xfrm>
          <a:prstGeom prst="line">
            <a:avLst/>
          </a:prstGeom>
          <a:ln cap="flat" w="28575">
            <a:solidFill>
              <a:srgbClr val="D47B67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16" id="16"/>
          <p:cNvGrpSpPr/>
          <p:nvPr/>
        </p:nvGrpSpPr>
        <p:grpSpPr>
          <a:xfrm rot="0">
            <a:off x="15116959" y="9258300"/>
            <a:ext cx="5446499" cy="5446499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D47B67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443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5421" t="-4137" r="-1001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76111" y="-5032169"/>
            <a:ext cx="7818878" cy="7818878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327882" y="6942494"/>
            <a:ext cx="7818878" cy="781887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4F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8219123" y="-3236625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7" y="0"/>
                </a:lnTo>
                <a:lnTo>
                  <a:pt x="5313977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114371" y="8577925"/>
            <a:ext cx="5313977" cy="5323836"/>
          </a:xfrm>
          <a:custGeom>
            <a:avLst/>
            <a:gdLst/>
            <a:ahLst/>
            <a:cxnLst/>
            <a:rect r="r" b="b" t="t" l="l"/>
            <a:pathLst>
              <a:path h="5323836" w="5313977">
                <a:moveTo>
                  <a:pt x="0" y="0"/>
                </a:moveTo>
                <a:lnTo>
                  <a:pt x="5313977" y="0"/>
                </a:lnTo>
                <a:lnTo>
                  <a:pt x="5313977" y="5323836"/>
                </a:lnTo>
                <a:lnTo>
                  <a:pt x="0" y="53238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true" rot="0">
            <a:off x="4470053" y="-1869055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0" y="4276800"/>
                </a:moveTo>
                <a:lnTo>
                  <a:pt x="2892672" y="4276800"/>
                </a:lnTo>
                <a:lnTo>
                  <a:pt x="2892672" y="0"/>
                </a:lnTo>
                <a:lnTo>
                  <a:pt x="0" y="0"/>
                </a:lnTo>
                <a:lnTo>
                  <a:pt x="0" y="42768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4575742" y="8369004"/>
            <a:ext cx="2892672" cy="4276800"/>
          </a:xfrm>
          <a:custGeom>
            <a:avLst/>
            <a:gdLst/>
            <a:ahLst/>
            <a:cxnLst/>
            <a:rect r="r" b="b" t="t" l="l"/>
            <a:pathLst>
              <a:path h="4276800" w="2892672">
                <a:moveTo>
                  <a:pt x="2892672" y="0"/>
                </a:moveTo>
                <a:lnTo>
                  <a:pt x="0" y="0"/>
                </a:lnTo>
                <a:lnTo>
                  <a:pt x="0" y="4276800"/>
                </a:lnTo>
                <a:lnTo>
                  <a:pt x="2892672" y="4276800"/>
                </a:lnTo>
                <a:lnTo>
                  <a:pt x="2892672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542617" y="2351510"/>
            <a:ext cx="5799918" cy="5799895"/>
            <a:chOff x="0" y="0"/>
            <a:chExt cx="6350000" cy="63499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9605" t="-53464" r="-8057" b="-23141"/>
              </a:stretch>
            </a:blip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5395126" y="2615441"/>
            <a:ext cx="7497748" cy="5056118"/>
          </a:xfrm>
          <a:custGeom>
            <a:avLst/>
            <a:gdLst/>
            <a:ahLst/>
            <a:cxnLst/>
            <a:rect r="r" b="b" t="t" l="l"/>
            <a:pathLst>
              <a:path h="5056118" w="7497748">
                <a:moveTo>
                  <a:pt x="0" y="0"/>
                </a:moveTo>
                <a:lnTo>
                  <a:pt x="7497748" y="0"/>
                </a:lnTo>
                <a:lnTo>
                  <a:pt x="7497748" y="5056118"/>
                </a:lnTo>
                <a:lnTo>
                  <a:pt x="0" y="505611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0" y="-65725"/>
            <a:ext cx="18288000" cy="10418449"/>
          </a:xfrm>
          <a:custGeom>
            <a:avLst/>
            <a:gdLst/>
            <a:ahLst/>
            <a:cxnLst/>
            <a:rect r="r" b="b" t="t" l="l"/>
            <a:pathLst>
              <a:path h="10418449" w="18288000">
                <a:moveTo>
                  <a:pt x="0" y="0"/>
                </a:moveTo>
                <a:lnTo>
                  <a:pt x="18288000" y="0"/>
                </a:lnTo>
                <a:lnTo>
                  <a:pt x="18288000" y="10418450"/>
                </a:lnTo>
                <a:lnTo>
                  <a:pt x="0" y="1041845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07235" y="0"/>
            <a:ext cx="18367233" cy="10428762"/>
          </a:xfrm>
          <a:custGeom>
            <a:avLst/>
            <a:gdLst/>
            <a:ahLst/>
            <a:cxnLst/>
            <a:rect r="r" b="b" t="t" l="l"/>
            <a:pathLst>
              <a:path h="10428762" w="18367233">
                <a:moveTo>
                  <a:pt x="0" y="0"/>
                </a:moveTo>
                <a:lnTo>
                  <a:pt x="18367233" y="0"/>
                </a:lnTo>
                <a:lnTo>
                  <a:pt x="18367233" y="10428762"/>
                </a:lnTo>
                <a:lnTo>
                  <a:pt x="0" y="104287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45" t="-2001" r="-8371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481563"/>
          </a:xfrm>
          <a:custGeom>
            <a:avLst/>
            <a:gdLst/>
            <a:ahLst/>
            <a:cxnLst/>
            <a:rect r="r" b="b" t="t" l="l"/>
            <a:pathLst>
              <a:path h="10481563" w="18288000">
                <a:moveTo>
                  <a:pt x="0" y="0"/>
                </a:moveTo>
                <a:lnTo>
                  <a:pt x="18288000" y="0"/>
                </a:lnTo>
                <a:lnTo>
                  <a:pt x="18288000" y="10481563"/>
                </a:lnTo>
                <a:lnTo>
                  <a:pt x="0" y="104815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432" t="-1406" r="-10652" b="-8047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DAGLwQAa_mQ</dc:identifier>
  <dcterms:modified xsi:type="dcterms:W3CDTF">2011-08-01T06:04:30Z</dcterms:modified>
  <cp:revision>1</cp:revision>
  <dc:title>Amazon Sales Analysis</dc:title>
</cp:coreProperties>
</file>

<file path=docProps/thumbnail.jpeg>
</file>